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65" r:id="rId2"/>
    <p:sldId id="266" r:id="rId3"/>
    <p:sldId id="277" r:id="rId4"/>
    <p:sldId id="278" r:id="rId5"/>
    <p:sldId id="279" r:id="rId6"/>
    <p:sldId id="280" r:id="rId7"/>
    <p:sldId id="281" r:id="rId8"/>
    <p:sldId id="282" r:id="rId9"/>
    <p:sldId id="285" r:id="rId10"/>
    <p:sldId id="284" r:id="rId11"/>
    <p:sldId id="273" r:id="rId12"/>
    <p:sldId id="274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itpMAlQtv8eW9wwlfI5an68nfX7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40507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2774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1072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 Page">
  <p:cSld name="Main Title Page">
    <p:bg>
      <p:bgPr>
        <a:solidFill>
          <a:srgbClr val="1D4F9D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3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3"/>
          <p:cNvSpPr/>
          <p:nvPr/>
        </p:nvSpPr>
        <p:spPr>
          <a:xfrm>
            <a:off x="0" y="0"/>
            <a:ext cx="12192000" cy="5328745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3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3" descr="A picture containing plant, vege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2150" y="326258"/>
            <a:ext cx="10807700" cy="467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9682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 1">
  <p:cSld name="Contents 1">
    <p:bg>
      <p:bgPr>
        <a:solidFill>
          <a:srgbClr val="5D247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/>
          <p:nvPr/>
        </p:nvSpPr>
        <p:spPr>
          <a:xfrm>
            <a:off x="677863" y="619125"/>
            <a:ext cx="3157537" cy="83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body" idx="1"/>
          </p:nvPr>
        </p:nvSpPr>
        <p:spPr>
          <a:xfrm>
            <a:off x="1894841" y="187106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body" idx="2"/>
          </p:nvPr>
        </p:nvSpPr>
        <p:spPr>
          <a:xfrm>
            <a:off x="1894841" y="223682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body" idx="3"/>
          </p:nvPr>
        </p:nvSpPr>
        <p:spPr>
          <a:xfrm>
            <a:off x="1894841" y="262290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body" idx="4"/>
          </p:nvPr>
        </p:nvSpPr>
        <p:spPr>
          <a:xfrm>
            <a:off x="1894841" y="300898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body" idx="5"/>
          </p:nvPr>
        </p:nvSpPr>
        <p:spPr>
          <a:xfrm>
            <a:off x="1473201" y="187765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4"/>
          <p:cNvSpPr txBox="1">
            <a:spLocks noGrp="1"/>
          </p:cNvSpPr>
          <p:nvPr>
            <p:ph type="body" idx="6"/>
          </p:nvPr>
        </p:nvSpPr>
        <p:spPr>
          <a:xfrm>
            <a:off x="1473201" y="224341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7"/>
          </p:nvPr>
        </p:nvSpPr>
        <p:spPr>
          <a:xfrm>
            <a:off x="1473201" y="262949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body" idx="8"/>
          </p:nvPr>
        </p:nvSpPr>
        <p:spPr>
          <a:xfrm>
            <a:off x="1473201" y="301557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" name="Google Shape;28;p24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4"/>
          <p:cNvSpPr txBox="1"/>
          <p:nvPr/>
        </p:nvSpPr>
        <p:spPr>
          <a:xfrm>
            <a:off x="4357991" y="62257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24" descr="A picture containing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7258" r="14317"/>
          <a:stretch/>
        </p:blipFill>
        <p:spPr>
          <a:xfrm>
            <a:off x="6158762" y="0"/>
            <a:ext cx="6033238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4004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Full page 2">
  <p:cSld name="1_Full page 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0" name="Google Shape;70;p31" descr="Shap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31"/>
          <p:cNvSpPr txBox="1">
            <a:spLocks noGrp="1"/>
          </p:cNvSpPr>
          <p:nvPr>
            <p:ph type="body" idx="1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4399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">
  <p:cSld name="Thank you 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41" descr="A group of children sitting at a tabl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 l="1" t="16274" r="831"/>
          <a:stretch/>
        </p:blipFill>
        <p:spPr>
          <a:xfrm>
            <a:off x="1" y="-1"/>
            <a:ext cx="121919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41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4" name="Google Shape;134;p41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636382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Q&amp;A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2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4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8" name="Google Shape;138;p42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42" descr="A picture containing vegetab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4509"/>
          <a:stretch/>
        </p:blipFill>
        <p:spPr>
          <a:xfrm>
            <a:off x="0" y="13719"/>
            <a:ext cx="12192000" cy="53287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961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eitfoodeducati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hyperlink" Target="https://www.eitfood.eu/education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"/>
          <p:cNvSpPr txBox="1"/>
          <p:nvPr/>
        </p:nvSpPr>
        <p:spPr>
          <a:xfrm>
            <a:off x="1236959" y="2292741"/>
            <a:ext cx="3215120" cy="75793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"/>
          <p:cNvSpPr txBox="1"/>
          <p:nvPr/>
        </p:nvSpPr>
        <p:spPr>
          <a:xfrm>
            <a:off x="1319405" y="2348540"/>
            <a:ext cx="305022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Youth Mission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87A0C1-9C70-93ED-A95D-875D668C2F12}"/>
              </a:ext>
            </a:extLst>
          </p:cNvPr>
          <p:cNvSpPr txBox="1"/>
          <p:nvPr/>
        </p:nvSpPr>
        <p:spPr>
          <a:xfrm>
            <a:off x="742669" y="3207165"/>
            <a:ext cx="44252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6000"/>
              <a:buFont typeface="Calibri"/>
              <a:buNone/>
            </a:pPr>
            <a:r>
              <a:rPr lang="el-GR" sz="4000" b="1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xmlns:lc="http://schemas.openxmlformats.org/drawingml/2006/lockedCanvas" textRoundtripDataId="0"/>
                  </a:ext>
                </a:extLst>
              </a:rPr>
              <a:t>Σχολικό φαγητό για το μέλλον</a:t>
            </a:r>
            <a:endParaRPr lang="en-US" sz="40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9" name="Google Shape;148;p8">
            <a:extLst>
              <a:ext uri="{FF2B5EF4-FFF2-40B4-BE49-F238E27FC236}">
                <a16:creationId xmlns:a16="http://schemas.microsoft.com/office/drawing/2014/main" id="{5D8BB6FB-748E-EF76-2D58-43A7C1E041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10FC3"/>
              </a:buClr>
              <a:buSzPts val="2800"/>
              <a:buNone/>
              <a:defRPr>
                <a:solidFill>
                  <a:srgbClr val="E10FC3"/>
                </a:solidFill>
              </a:defRPr>
            </a:pPr>
            <a:r>
              <a:rPr lang="el-GR" sz="2800" dirty="0">
                <a:latin typeface="Calibri" panose="020F0502020204030204" pitchFamily="34" charset="0"/>
                <a:cs typeface="Calibri" panose="020F0502020204030204" pitchFamily="34" charset="0"/>
              </a:rPr>
              <a:t>ΕΡΩΤΗΣΕΙΣ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sz="2800" dirty="0">
              <a:solidFill>
                <a:srgbClr val="E10FC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Google Shape;149;p8">
            <a:extLst>
              <a:ext uri="{FF2B5EF4-FFF2-40B4-BE49-F238E27FC236}">
                <a16:creationId xmlns:a16="http://schemas.microsoft.com/office/drawing/2014/main" id="{94BBFE45-6FC4-8950-4A18-BF3387BBC249}"/>
              </a:ext>
            </a:extLst>
          </p:cNvPr>
          <p:cNvSpPr txBox="1"/>
          <p:nvPr/>
        </p:nvSpPr>
        <p:spPr>
          <a:xfrm>
            <a:off x="838200" y="2562044"/>
            <a:ext cx="10712570" cy="736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Πώς</a:t>
            </a:r>
            <a:r>
              <a:rPr sz="2600" dirty="0"/>
              <a:t> π</a:t>
            </a:r>
            <a:r>
              <a:rPr sz="2600" dirty="0" err="1"/>
              <a:t>ιστεύετε</a:t>
            </a:r>
            <a:r>
              <a:rPr sz="2600" dirty="0"/>
              <a:t> </a:t>
            </a:r>
            <a:r>
              <a:rPr sz="2600" dirty="0" err="1"/>
              <a:t>ότι</a:t>
            </a:r>
            <a:r>
              <a:rPr sz="2600" dirty="0"/>
              <a:t> </a:t>
            </a:r>
            <a:r>
              <a:rPr sz="2600" dirty="0" err="1"/>
              <a:t>συνδέοντ</a:t>
            </a:r>
            <a:r>
              <a:rPr sz="2600" dirty="0"/>
              <a:t>αι </a:t>
            </a:r>
            <a:r>
              <a:rPr lang="el-GR" sz="2600" dirty="0"/>
              <a:t>η ολιστική σχολική προσέγγιση με</a:t>
            </a:r>
            <a:r>
              <a:rPr sz="2600" dirty="0"/>
              <a:t> </a:t>
            </a:r>
            <a:r>
              <a:rPr sz="2600" dirty="0" err="1"/>
              <a:t>το</a:t>
            </a:r>
            <a:r>
              <a:rPr sz="2600" dirty="0"/>
              <a:t> </a:t>
            </a:r>
            <a:r>
              <a:rPr sz="2600" dirty="0" err="1"/>
              <a:t>σχολικό</a:t>
            </a:r>
            <a:r>
              <a:rPr sz="2600" dirty="0"/>
              <a:t> φα</a:t>
            </a:r>
            <a:r>
              <a:rPr sz="2600" dirty="0" err="1"/>
              <a:t>γητό</a:t>
            </a:r>
            <a:r>
              <a:rPr sz="2600" dirty="0"/>
              <a:t>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50;p8">
            <a:extLst>
              <a:ext uri="{FF2B5EF4-FFF2-40B4-BE49-F238E27FC236}">
                <a16:creationId xmlns:a16="http://schemas.microsoft.com/office/drawing/2014/main" id="{6465B0C1-C183-F44F-AB38-CF473BC2CD85}"/>
              </a:ext>
            </a:extLst>
          </p:cNvPr>
          <p:cNvSpPr txBox="1"/>
          <p:nvPr/>
        </p:nvSpPr>
        <p:spPr>
          <a:xfrm>
            <a:off x="838200" y="3511062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Με</a:t>
            </a:r>
            <a:r>
              <a:rPr sz="2600" dirty="0"/>
              <a:t> π</a:t>
            </a:r>
            <a:r>
              <a:rPr sz="2600" dirty="0" err="1"/>
              <a:t>οιους</a:t>
            </a:r>
            <a:r>
              <a:rPr sz="2600" dirty="0"/>
              <a:t> </a:t>
            </a:r>
            <a:r>
              <a:rPr sz="2600" dirty="0" err="1"/>
              <a:t>τρό</a:t>
            </a:r>
            <a:r>
              <a:rPr sz="2600" dirty="0"/>
              <a:t>πους μπορεί ένα σχολικό </a:t>
            </a:r>
            <a:r>
              <a:rPr lang="el-GR" sz="2600" dirty="0"/>
              <a:t>διατροφικό </a:t>
            </a:r>
            <a:r>
              <a:rPr sz="2600" dirty="0" err="1"/>
              <a:t>σύστημ</a:t>
            </a:r>
            <a:r>
              <a:rPr sz="2600" dirty="0"/>
              <a:t>α να </a:t>
            </a:r>
            <a:r>
              <a:rPr lang="el-GR" sz="2600" dirty="0"/>
              <a:t>καταστεί</a:t>
            </a:r>
            <a:r>
              <a:rPr sz="2600" dirty="0"/>
              <a:t> πιο </a:t>
            </a:r>
            <a:r>
              <a:rPr lang="el-GR" sz="2600" dirty="0"/>
              <a:t>αειφόρο</a:t>
            </a:r>
            <a:r>
              <a:rPr sz="2600" dirty="0"/>
              <a:t>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51;p8">
            <a:extLst>
              <a:ext uri="{FF2B5EF4-FFF2-40B4-BE49-F238E27FC236}">
                <a16:creationId xmlns:a16="http://schemas.microsoft.com/office/drawing/2014/main" id="{9C44BB37-02BE-F134-2A4F-0794F4D63E89}"/>
              </a:ext>
            </a:extLst>
          </p:cNvPr>
          <p:cNvSpPr txBox="1"/>
          <p:nvPr/>
        </p:nvSpPr>
        <p:spPr>
          <a:xfrm>
            <a:off x="838200" y="4448466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Ποι</a:t>
            </a:r>
            <a:r>
              <a:rPr sz="2600" dirty="0"/>
              <a:t>α επαγγέλματα μπορούν να </a:t>
            </a:r>
            <a:r>
              <a:rPr lang="el-GR" sz="2600" dirty="0"/>
              <a:t>συνεισφέρουν</a:t>
            </a:r>
            <a:r>
              <a:rPr sz="2600" dirty="0"/>
              <a:t> στη μετάβαση προς ένα πιο </a:t>
            </a:r>
            <a:r>
              <a:rPr lang="el-GR" sz="2600" dirty="0"/>
              <a:t>αειφόρο</a:t>
            </a:r>
            <a:r>
              <a:rPr sz="2600" dirty="0"/>
              <a:t> </a:t>
            </a:r>
            <a:r>
              <a:rPr sz="2600" dirty="0" err="1"/>
              <a:t>σχολικό</a:t>
            </a:r>
            <a:r>
              <a:rPr sz="2600" dirty="0"/>
              <a:t> </a:t>
            </a:r>
            <a:r>
              <a:rPr lang="el-GR" sz="2600" dirty="0"/>
              <a:t>διατροφικό </a:t>
            </a:r>
            <a:r>
              <a:rPr sz="2600" dirty="0" err="1"/>
              <a:t>σύστημ</a:t>
            </a:r>
            <a:r>
              <a:rPr sz="2600" dirty="0"/>
              <a:t>α;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89;p1">
            <a:extLst>
              <a:ext uri="{FF2B5EF4-FFF2-40B4-BE49-F238E27FC236}">
                <a16:creationId xmlns:a16="http://schemas.microsoft.com/office/drawing/2014/main" id="{40E4C786-446B-4F43-5C7B-82C1ED0FE378}"/>
              </a:ext>
            </a:extLst>
          </p:cNvPr>
          <p:cNvSpPr txBox="1">
            <a:spLocks/>
          </p:cNvSpPr>
          <p:nvPr/>
        </p:nvSpPr>
        <p:spPr>
          <a:xfrm>
            <a:off x="636946" y="384345"/>
            <a:ext cx="10119954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4400"/>
              <a:buFont typeface="Arial"/>
              <a:buNone/>
            </a:pPr>
            <a:r>
              <a:rPr lang="el-GR" sz="4400" dirty="0"/>
              <a:t>Ολιστική Σχολική Προσέγγιση και Σχολικό Φαγητό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2777273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19" descr="Logo, icon&#10;&#10;Description automatically generated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25864" y="5898871"/>
            <a:ext cx="384865" cy="384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9" descr="Icon&#10;&#10;Description automatically generated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380304" y="5849725"/>
            <a:ext cx="453335" cy="45333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9"/>
          <p:cNvSpPr txBox="1"/>
          <p:nvPr/>
        </p:nvSpPr>
        <p:spPr>
          <a:xfrm>
            <a:off x="9950655" y="5937892"/>
            <a:ext cx="101496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Follow us on</a:t>
            </a:r>
            <a:endParaRPr/>
          </a:p>
        </p:txBody>
      </p:sp>
      <p:sp>
        <p:nvSpPr>
          <p:cNvPr id="322" name="Google Shape;322;p1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3" name="Google Shape;323;p19"/>
          <p:cNvSpPr/>
          <p:nvPr/>
        </p:nvSpPr>
        <p:spPr>
          <a:xfrm>
            <a:off x="4967287" y="2935224"/>
            <a:ext cx="2064449" cy="1132979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3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Ερωτήσεις</a:t>
            </a:r>
            <a:endParaRPr sz="32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0"/>
          <p:cNvSpPr/>
          <p:nvPr/>
        </p:nvSpPr>
        <p:spPr>
          <a:xfrm>
            <a:off x="4404297" y="2277396"/>
            <a:ext cx="3204146" cy="856996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0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1" name="Google Shape;331;p20"/>
          <p:cNvSpPr txBox="1"/>
          <p:nvPr/>
        </p:nvSpPr>
        <p:spPr>
          <a:xfrm>
            <a:off x="4404296" y="2336582"/>
            <a:ext cx="320414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4200" b="1" dirty="0">
                <a:solidFill>
                  <a:schemeClr val="lt1"/>
                </a:solidFill>
              </a:rPr>
              <a:t>Ευχαριστώ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"/>
          <p:cNvSpPr txBox="1">
            <a:spLocks noGrp="1"/>
          </p:cNvSpPr>
          <p:nvPr>
            <p:ph type="body" idx="1"/>
          </p:nvPr>
        </p:nvSpPr>
        <p:spPr>
          <a:xfrm>
            <a:off x="1895474" y="1871663"/>
            <a:ext cx="3590926" cy="589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Ολιστική σχολική προσέγγιση</a:t>
            </a: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–</a:t>
            </a: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Whole School Approach (WSA)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"/>
          <p:cNvSpPr txBox="1">
            <a:spLocks noGrp="1"/>
          </p:cNvSpPr>
          <p:nvPr>
            <p:ph type="body" idx="2"/>
          </p:nvPr>
        </p:nvSpPr>
        <p:spPr>
          <a:xfrm>
            <a:off x="1895473" y="4672013"/>
            <a:ext cx="4048125" cy="601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Ολιστική σχολική προσέγγιση και σχολικό φαγητό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"/>
          <p:cNvSpPr txBox="1">
            <a:spLocks noGrp="1"/>
          </p:cNvSpPr>
          <p:nvPr>
            <p:ph type="body" idx="5"/>
          </p:nvPr>
        </p:nvSpPr>
        <p:spPr>
          <a:xfrm>
            <a:off x="1473200" y="1878013"/>
            <a:ext cx="461963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US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207" name="Google Shape;207;p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6" name="Google Shape;199;p2">
            <a:extLst>
              <a:ext uri="{FF2B5EF4-FFF2-40B4-BE49-F238E27FC236}">
                <a16:creationId xmlns:a16="http://schemas.microsoft.com/office/drawing/2014/main" id="{36939BC9-C02B-19CE-E12D-5F3FC7E57708}"/>
              </a:ext>
            </a:extLst>
          </p:cNvPr>
          <p:cNvSpPr txBox="1">
            <a:spLocks/>
          </p:cNvSpPr>
          <p:nvPr/>
        </p:nvSpPr>
        <p:spPr>
          <a:xfrm>
            <a:off x="1895473" y="2483644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Όραμα του σχολείου</a:t>
            </a:r>
            <a:endParaRPr lang="en-GB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9;p2">
            <a:extLst>
              <a:ext uri="{FF2B5EF4-FFF2-40B4-BE49-F238E27FC236}">
                <a16:creationId xmlns:a16="http://schemas.microsoft.com/office/drawing/2014/main" id="{1C24FF6C-4C35-C34E-0A0A-40EBA7D8F5E1}"/>
              </a:ext>
            </a:extLst>
          </p:cNvPr>
          <p:cNvSpPr txBox="1">
            <a:spLocks/>
          </p:cNvSpPr>
          <p:nvPr/>
        </p:nvSpPr>
        <p:spPr>
          <a:xfrm>
            <a:off x="1895473" y="2829720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Αναλυτικό πρόγραμμα</a:t>
            </a:r>
            <a:endParaRPr lang="en-GB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99;p2">
            <a:extLst>
              <a:ext uri="{FF2B5EF4-FFF2-40B4-BE49-F238E27FC236}">
                <a16:creationId xmlns:a16="http://schemas.microsoft.com/office/drawing/2014/main" id="{7E11CE09-6FDC-1DB5-A2C9-1B3284598B45}"/>
              </a:ext>
            </a:extLst>
          </p:cNvPr>
          <p:cNvSpPr txBox="1">
            <a:spLocks/>
          </p:cNvSpPr>
          <p:nvPr/>
        </p:nvSpPr>
        <p:spPr>
          <a:xfrm>
            <a:off x="1895473" y="3165474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Παιδαγωγική και μάθηση</a:t>
            </a:r>
            <a:endParaRPr lang="en-GB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99;p2">
            <a:extLst>
              <a:ext uri="{FF2B5EF4-FFF2-40B4-BE49-F238E27FC236}">
                <a16:creationId xmlns:a16="http://schemas.microsoft.com/office/drawing/2014/main" id="{38FE854A-4695-0F20-FF45-C3794302EB41}"/>
              </a:ext>
            </a:extLst>
          </p:cNvPr>
          <p:cNvSpPr txBox="1">
            <a:spLocks/>
          </p:cNvSpPr>
          <p:nvPr/>
        </p:nvSpPr>
        <p:spPr>
          <a:xfrm>
            <a:off x="1935163" y="3543301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Θεσμικές πρακτικές</a:t>
            </a:r>
            <a:endParaRPr lang="en-GB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99;p2" descr="n">
            <a:extLst>
              <a:ext uri="{FF2B5EF4-FFF2-40B4-BE49-F238E27FC236}">
                <a16:creationId xmlns:a16="http://schemas.microsoft.com/office/drawing/2014/main" id="{B2F3C514-BBCE-441A-0D07-2F211CF7B627}"/>
              </a:ext>
            </a:extLst>
          </p:cNvPr>
          <p:cNvSpPr txBox="1">
            <a:spLocks/>
          </p:cNvSpPr>
          <p:nvPr/>
        </p:nvSpPr>
        <p:spPr>
          <a:xfrm>
            <a:off x="1895473" y="3879849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Ανάπτυξη ικανοτήτων</a:t>
            </a:r>
            <a:endParaRPr lang="en-GB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99;p2">
            <a:extLst>
              <a:ext uri="{FF2B5EF4-FFF2-40B4-BE49-F238E27FC236}">
                <a16:creationId xmlns:a16="http://schemas.microsoft.com/office/drawing/2014/main" id="{11A9C792-FFF9-0FF9-61F5-9F5FBF303CE3}"/>
              </a:ext>
            </a:extLst>
          </p:cNvPr>
          <p:cNvSpPr txBox="1">
            <a:spLocks/>
          </p:cNvSpPr>
          <p:nvPr/>
        </p:nvSpPr>
        <p:spPr>
          <a:xfrm>
            <a:off x="1895473" y="4244974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Κοινότητα</a:t>
            </a: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el-GR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Διασύνδεση</a:t>
            </a:r>
            <a:endParaRPr lang="en-GB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204;p2">
            <a:extLst>
              <a:ext uri="{FF2B5EF4-FFF2-40B4-BE49-F238E27FC236}">
                <a16:creationId xmlns:a16="http://schemas.microsoft.com/office/drawing/2014/main" id="{F303A3FD-EF96-6790-5EF0-E41DE656E571}"/>
              </a:ext>
            </a:extLst>
          </p:cNvPr>
          <p:cNvSpPr txBox="1">
            <a:spLocks/>
          </p:cNvSpPr>
          <p:nvPr/>
        </p:nvSpPr>
        <p:spPr>
          <a:xfrm>
            <a:off x="1473200" y="4679950"/>
            <a:ext cx="461963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Clr>
                <a:srgbClr val="00ABA5"/>
              </a:buClr>
            </a:pPr>
            <a:r>
              <a:rPr lang="en-US" b="1" dirty="0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3" name="Google Shape;90;p1">
            <a:extLst>
              <a:ext uri="{FF2B5EF4-FFF2-40B4-BE49-F238E27FC236}">
                <a16:creationId xmlns:a16="http://schemas.microsoft.com/office/drawing/2014/main" id="{AFB0B8D4-05F9-1D82-34C9-328015126B19}"/>
              </a:ext>
            </a:extLst>
          </p:cNvPr>
          <p:cNvSpPr txBox="1"/>
          <p:nvPr/>
        </p:nvSpPr>
        <p:spPr>
          <a:xfrm>
            <a:off x="1750538" y="5893308"/>
            <a:ext cx="9144000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Mathie</a:t>
            </a:r>
            <a:r>
              <a:rPr lang="en-GB"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R. G. and </a:t>
            </a:r>
            <a:r>
              <a:rPr lang="en-GB" sz="11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Wals</a:t>
            </a:r>
            <a:r>
              <a:rPr lang="en-GB"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A.E.J. (2022) Whole School Approaches to Sustainability: Exemplary Practices from around the world. Wageningen: Education &amp; Learning Sciences/Wageningen University. 62 pages. https://doi.org/10.18174/566782.</a:t>
            </a:r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DE6E61D-0466-3CA2-0291-6A6F5063D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8754" y="964692"/>
            <a:ext cx="5687568" cy="4928616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87A6794-6022-DC90-87F5-F6BE53E0422F}"/>
              </a:ext>
            </a:extLst>
          </p:cNvPr>
          <p:cNvSpPr/>
          <p:nvPr/>
        </p:nvSpPr>
        <p:spPr>
          <a:xfrm>
            <a:off x="5378196" y="1349948"/>
            <a:ext cx="1435608" cy="1146556"/>
          </a:xfrm>
          <a:prstGeom prst="rect">
            <a:avLst/>
          </a:prstGeom>
          <a:solidFill>
            <a:srgbClr val="ED713C"/>
          </a:solidFill>
        </p:spPr>
        <p:txBody>
          <a:bodyPr lIns="0" tIns="0" rIns="0" bIns="0">
            <a:noAutofit/>
          </a:bodyPr>
          <a:lstStyle/>
          <a:p>
            <a:pPr indent="0" algn="ctr">
              <a:lnSpc>
                <a:spcPct val="115000"/>
              </a:lnSpc>
              <a:defRPr>
                <a:latin typeface="Arial"/>
              </a:defRPr>
            </a:pPr>
            <a:r>
              <a:rPr sz="1100" b="1" dirty="0" err="1">
                <a:solidFill>
                  <a:srgbClr val="FFFFFF"/>
                </a:solidFill>
              </a:rPr>
              <a:t>Θεσμικές</a:t>
            </a:r>
            <a:r>
              <a:rPr sz="1100" b="1" dirty="0">
                <a:solidFill>
                  <a:srgbClr val="FFFFFF"/>
                </a:solidFill>
              </a:rPr>
              <a:t> πρα</a:t>
            </a:r>
            <a:r>
              <a:rPr sz="1100" b="1" dirty="0" err="1">
                <a:solidFill>
                  <a:srgbClr val="FFFFFF"/>
                </a:solidFill>
              </a:rPr>
              <a:t>κτικές</a:t>
            </a:r>
            <a:r>
              <a:rPr sz="1100" b="1" dirty="0">
                <a:solidFill>
                  <a:srgbClr val="FFFFFF"/>
                </a:solidFill>
              </a:rPr>
              <a:t> </a:t>
            </a:r>
            <a:r>
              <a:rPr sz="1000" dirty="0">
                <a:solidFill>
                  <a:srgbClr val="FAD6BF"/>
                </a:solidFill>
              </a:rPr>
              <a:t>Επ</a:t>
            </a:r>
            <a:r>
              <a:rPr sz="1000" dirty="0" err="1">
                <a:solidFill>
                  <a:srgbClr val="FAD6BF"/>
                </a:solidFill>
              </a:rPr>
              <a:t>ίτευξη</a:t>
            </a:r>
            <a:r>
              <a:rPr sz="1000" dirty="0">
                <a:solidFill>
                  <a:srgbClr val="FAD6BF"/>
                </a:solidFill>
              </a:rPr>
              <a:t> </a:t>
            </a:r>
            <a:r>
              <a:rPr sz="1000" dirty="0" err="1">
                <a:solidFill>
                  <a:srgbClr val="FAD6BF"/>
                </a:solidFill>
              </a:rPr>
              <a:t>των</a:t>
            </a:r>
            <a:r>
              <a:rPr sz="1000" dirty="0">
                <a:solidFill>
                  <a:srgbClr val="FAD6BF"/>
                </a:solidFill>
              </a:rPr>
              <a:t> επ</a:t>
            </a:r>
            <a:r>
              <a:rPr sz="1000" dirty="0" err="1">
                <a:solidFill>
                  <a:srgbClr val="FAD6BF"/>
                </a:solidFill>
              </a:rPr>
              <a:t>ιθυμητών</a:t>
            </a:r>
            <a:r>
              <a:rPr sz="1000" dirty="0">
                <a:solidFill>
                  <a:srgbClr val="FAD6BF"/>
                </a:solidFill>
              </a:rPr>
              <a:t> </a:t>
            </a:r>
            <a:r>
              <a:rPr sz="1000" dirty="0" err="1">
                <a:solidFill>
                  <a:srgbClr val="FAD6BF"/>
                </a:solidFill>
              </a:rPr>
              <a:t>στόχων</a:t>
            </a:r>
            <a:r>
              <a:rPr sz="1000" dirty="0">
                <a:solidFill>
                  <a:srgbClr val="FAD6BF"/>
                </a:solidFill>
              </a:rPr>
              <a:t>: π</a:t>
            </a:r>
            <a:r>
              <a:rPr sz="1000" dirty="0" err="1">
                <a:solidFill>
                  <a:srgbClr val="FAD6BF"/>
                </a:solidFill>
              </a:rPr>
              <a:t>ειρ</a:t>
            </a:r>
            <a:r>
              <a:rPr sz="1000" dirty="0">
                <a:solidFill>
                  <a:srgbClr val="FAD6BF"/>
                </a:solidFill>
              </a:rPr>
              <a:t>αματισμός και μάθηση </a:t>
            </a:r>
            <a:r>
              <a:rPr lang="el-GR" sz="1000" dirty="0">
                <a:solidFill>
                  <a:srgbClr val="FAD6BF"/>
                </a:solidFill>
              </a:rPr>
              <a:t>μέσα από τη</a:t>
            </a:r>
            <a:r>
              <a:rPr sz="1000" dirty="0">
                <a:solidFill>
                  <a:srgbClr val="FAD6BF"/>
                </a:solidFill>
              </a:rPr>
              <a:t> </a:t>
            </a:r>
            <a:r>
              <a:rPr lang="el-GR" sz="1000" dirty="0">
                <a:solidFill>
                  <a:srgbClr val="FAD6BF"/>
                </a:solidFill>
              </a:rPr>
              <a:t>προώθηση της</a:t>
            </a:r>
            <a:r>
              <a:rPr sz="1000" dirty="0">
                <a:solidFill>
                  <a:srgbClr val="FAD6BF"/>
                </a:solidFill>
              </a:rPr>
              <a:t> </a:t>
            </a:r>
            <a:r>
              <a:rPr lang="el-GR" sz="1000" dirty="0">
                <a:solidFill>
                  <a:srgbClr val="FAD6BF"/>
                </a:solidFill>
              </a:rPr>
              <a:t>αειφορίας</a:t>
            </a:r>
            <a:r>
              <a:rPr sz="1000" dirty="0">
                <a:solidFill>
                  <a:srgbClr val="FAD6BF"/>
                </a:solidFill>
              </a:rPr>
              <a:t> </a:t>
            </a:r>
            <a:r>
              <a:rPr sz="1000" dirty="0" err="1">
                <a:solidFill>
                  <a:srgbClr val="FAD6BF"/>
                </a:solidFill>
              </a:rPr>
              <a:t>στ</a:t>
            </a:r>
            <a:r>
              <a:rPr lang="el-GR" sz="1000" dirty="0">
                <a:solidFill>
                  <a:srgbClr val="FAD6BF"/>
                </a:solidFill>
              </a:rPr>
              <a:t>ον τόπο</a:t>
            </a:r>
            <a:endParaRPr sz="1000" dirty="0">
              <a:solidFill>
                <a:srgbClr val="FAD6BF"/>
              </a:solidFill>
            </a:endParaRPr>
          </a:p>
        </p:txBody>
      </p:sp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3729B12A-42E7-3633-C6E7-E3D3F68F6526}"/>
              </a:ext>
            </a:extLst>
          </p:cNvPr>
          <p:cNvSpPr/>
          <p:nvPr/>
        </p:nvSpPr>
        <p:spPr>
          <a:xfrm>
            <a:off x="7194804" y="2399284"/>
            <a:ext cx="966216" cy="1295400"/>
          </a:xfrm>
          <a:prstGeom prst="rect">
            <a:avLst/>
          </a:prstGeom>
          <a:solidFill>
            <a:srgbClr val="E83B71"/>
          </a:solidFill>
        </p:spPr>
        <p:txBody>
          <a:bodyPr lIns="0" tIns="0" rIns="0" bIns="0">
            <a:noAutofit/>
          </a:bodyPr>
          <a:lstStyle/>
          <a:p>
            <a:pPr indent="0" algn="ctr">
              <a:lnSpc>
                <a:spcPct val="115000"/>
              </a:lnSpc>
              <a:defRPr>
                <a:latin typeface="Arial"/>
              </a:defRPr>
            </a:pPr>
            <a:r>
              <a:rPr sz="1100" b="1" dirty="0" err="1">
                <a:solidFill>
                  <a:srgbClr val="FFFFFF"/>
                </a:solidFill>
              </a:rPr>
              <a:t>Ανά</a:t>
            </a:r>
            <a:r>
              <a:rPr sz="1100" b="1" dirty="0">
                <a:solidFill>
                  <a:srgbClr val="FFFFFF"/>
                </a:solidFill>
              </a:rPr>
              <a:t>πτυξη ικανοτάτων </a:t>
            </a:r>
            <a:r>
              <a:rPr sz="1000" dirty="0">
                <a:solidFill>
                  <a:srgbClr val="F8C6D9"/>
                </a:solidFill>
              </a:rPr>
              <a:t>Συνεχής επαγγελματική </a:t>
            </a:r>
            <a:r>
              <a:rPr lang="el-GR" sz="1000" dirty="0">
                <a:solidFill>
                  <a:srgbClr val="F8C6D9"/>
                </a:solidFill>
              </a:rPr>
              <a:t>ανάπτυξη</a:t>
            </a:r>
            <a:r>
              <a:rPr sz="1000" dirty="0">
                <a:solidFill>
                  <a:srgbClr val="F8C6D9"/>
                </a:solidFill>
              </a:rPr>
              <a:t> </a:t>
            </a:r>
            <a:r>
              <a:rPr lang="el-GR" sz="1000" dirty="0">
                <a:solidFill>
                  <a:srgbClr val="F8C6D9"/>
                </a:solidFill>
              </a:rPr>
              <a:t>όλου</a:t>
            </a:r>
            <a:r>
              <a:rPr sz="1000" dirty="0">
                <a:solidFill>
                  <a:srgbClr val="F8C6D9"/>
                </a:solidFill>
              </a:rPr>
              <a:t> </a:t>
            </a:r>
            <a:r>
              <a:rPr sz="1000" dirty="0" err="1">
                <a:solidFill>
                  <a:srgbClr val="F8C6D9"/>
                </a:solidFill>
              </a:rPr>
              <a:t>το</a:t>
            </a:r>
            <a:r>
              <a:rPr lang="el-GR" sz="1000" dirty="0">
                <a:solidFill>
                  <a:srgbClr val="F8C6D9"/>
                </a:solidFill>
              </a:rPr>
              <a:t>υ</a:t>
            </a:r>
            <a:r>
              <a:rPr sz="1000" dirty="0">
                <a:solidFill>
                  <a:srgbClr val="F8C6D9"/>
                </a:solidFill>
              </a:rPr>
              <a:t> π</a:t>
            </a:r>
            <a:r>
              <a:rPr sz="1000" dirty="0" err="1">
                <a:solidFill>
                  <a:srgbClr val="F8C6D9"/>
                </a:solidFill>
              </a:rPr>
              <a:t>ροσω</a:t>
            </a:r>
            <a:r>
              <a:rPr sz="1000" dirty="0">
                <a:solidFill>
                  <a:srgbClr val="F8C6D9"/>
                </a:solidFill>
              </a:rPr>
              <a:t>πικ</a:t>
            </a:r>
            <a:r>
              <a:rPr lang="el-GR" sz="1000" dirty="0">
                <a:solidFill>
                  <a:srgbClr val="F8C6D9"/>
                </a:solidFill>
              </a:rPr>
              <a:t>ού</a:t>
            </a:r>
            <a:endParaRPr sz="1000" dirty="0">
              <a:solidFill>
                <a:srgbClr val="F8C6D9"/>
              </a:solidFill>
            </a:endParaRPr>
          </a:p>
        </p:txBody>
      </p:sp>
      <p:sp>
        <p:nvSpPr>
          <p:cNvPr id="8" name="Прямоугольник 11">
            <a:extLst>
              <a:ext uri="{FF2B5EF4-FFF2-40B4-BE49-F238E27FC236}">
                <a16:creationId xmlns:a16="http://schemas.microsoft.com/office/drawing/2014/main" id="{D96410E4-CC72-519A-61C3-1A4F6E017D21}"/>
              </a:ext>
            </a:extLst>
          </p:cNvPr>
          <p:cNvSpPr/>
          <p:nvPr/>
        </p:nvSpPr>
        <p:spPr>
          <a:xfrm>
            <a:off x="6488176" y="4422140"/>
            <a:ext cx="1054608" cy="915986"/>
          </a:xfrm>
          <a:prstGeom prst="rect">
            <a:avLst/>
          </a:prstGeom>
          <a:solidFill>
            <a:srgbClr val="02AAE5"/>
          </a:solidFill>
        </p:spPr>
        <p:txBody>
          <a:bodyPr lIns="0" tIns="0" rIns="0" bIns="0">
            <a:noAutofit/>
          </a:bodyPr>
          <a:lstStyle/>
          <a:p>
            <a:pPr indent="0" algn="ctr">
              <a:lnSpc>
                <a:spcPct val="108000"/>
              </a:lnSpc>
              <a:defRPr sz="1100" b="1">
                <a:solidFill>
                  <a:srgbClr val="FFFFFF"/>
                </a:solidFill>
                <a:latin typeface="Arial"/>
              </a:defRPr>
            </a:pPr>
            <a:r>
              <a:rPr dirty="0" err="1"/>
              <a:t>Συνδέσεις</a:t>
            </a:r>
            <a:r>
              <a:rPr dirty="0"/>
              <a:t> </a:t>
            </a:r>
            <a:r>
              <a:rPr dirty="0" err="1"/>
              <a:t>με</a:t>
            </a:r>
            <a:r>
              <a:rPr dirty="0"/>
              <a:t> </a:t>
            </a:r>
            <a:r>
              <a:rPr dirty="0" err="1"/>
              <a:t>την</a:t>
            </a:r>
            <a:r>
              <a:rPr dirty="0"/>
              <a:t> </a:t>
            </a:r>
            <a:r>
              <a:rPr dirty="0" err="1"/>
              <a:t>κοινότητ</a:t>
            </a:r>
            <a:r>
              <a:rPr dirty="0"/>
              <a:t>α</a:t>
            </a:r>
          </a:p>
          <a:p>
            <a:pPr indent="0" algn="ctr">
              <a:lnSpc>
                <a:spcPct val="119000"/>
              </a:lnSpc>
              <a:defRPr sz="1000">
                <a:solidFill>
                  <a:srgbClr val="A7EBF7"/>
                </a:solidFill>
                <a:latin typeface="Arial"/>
              </a:defRPr>
            </a:pPr>
            <a:r>
              <a:rPr dirty="0" err="1"/>
              <a:t>Δι</a:t>
            </a:r>
            <a:r>
              <a:rPr dirty="0"/>
              <a:t>ασύνδεση σχολείου-κοινωνίας</a:t>
            </a:r>
          </a:p>
        </p:txBody>
      </p:sp>
      <p:sp>
        <p:nvSpPr>
          <p:cNvPr id="9" name="Прямоугольник 10">
            <a:extLst>
              <a:ext uri="{FF2B5EF4-FFF2-40B4-BE49-F238E27FC236}">
                <a16:creationId xmlns:a16="http://schemas.microsoft.com/office/drawing/2014/main" id="{9E56735C-D40F-27B4-10BC-F4BFF2C8668C}"/>
              </a:ext>
            </a:extLst>
          </p:cNvPr>
          <p:cNvSpPr/>
          <p:nvPr/>
        </p:nvSpPr>
        <p:spPr>
          <a:xfrm>
            <a:off x="4663948" y="4422140"/>
            <a:ext cx="960120" cy="990981"/>
          </a:xfrm>
          <a:prstGeom prst="rect">
            <a:avLst/>
          </a:prstGeom>
          <a:solidFill>
            <a:srgbClr val="78B943"/>
          </a:solidFill>
        </p:spPr>
        <p:txBody>
          <a:bodyPr lIns="0" tIns="0" rIns="0" bIns="0">
            <a:noAutofit/>
          </a:bodyPr>
          <a:lstStyle/>
          <a:p>
            <a:pPr indent="0" algn="ctr">
              <a:lnSpc>
                <a:spcPct val="106000"/>
              </a:lnSpc>
              <a:defRPr sz="1100" b="1">
                <a:solidFill>
                  <a:srgbClr val="FFFFFF"/>
                </a:solidFill>
                <a:latin typeface="Arial"/>
              </a:defRPr>
            </a:pPr>
            <a:r>
              <a:rPr lang="el-GR" dirty="0"/>
              <a:t>Αναλυτικό πρόγραμμα</a:t>
            </a:r>
            <a:endParaRPr dirty="0"/>
          </a:p>
          <a:p>
            <a:pPr indent="0" algn="ctr">
              <a:lnSpc>
                <a:spcPct val="115000"/>
              </a:lnSpc>
              <a:defRPr sz="1000">
                <a:solidFill>
                  <a:srgbClr val="D3F1BC"/>
                </a:solidFill>
                <a:latin typeface="Arial"/>
              </a:defRPr>
            </a:pPr>
            <a:r>
              <a:rPr dirty="0" err="1"/>
              <a:t>Σχεδι</a:t>
            </a:r>
            <a:r>
              <a:rPr dirty="0"/>
              <a:t>ασμός, περιεχόμενο, αξιολόγηση</a:t>
            </a:r>
          </a:p>
        </p:txBody>
      </p:sp>
      <p:sp>
        <p:nvSpPr>
          <p:cNvPr id="10" name="Прямоугольник 7">
            <a:extLst>
              <a:ext uri="{FF2B5EF4-FFF2-40B4-BE49-F238E27FC236}">
                <a16:creationId xmlns:a16="http://schemas.microsoft.com/office/drawing/2014/main" id="{9E28BE7D-2A64-2573-49DC-C2C58545DAD4}"/>
              </a:ext>
            </a:extLst>
          </p:cNvPr>
          <p:cNvSpPr/>
          <p:nvPr/>
        </p:nvSpPr>
        <p:spPr>
          <a:xfrm>
            <a:off x="3992880" y="2438908"/>
            <a:ext cx="1042416" cy="1255776"/>
          </a:xfrm>
          <a:prstGeom prst="rect">
            <a:avLst/>
          </a:prstGeom>
          <a:solidFill>
            <a:srgbClr val="EBB504"/>
          </a:solidFill>
        </p:spPr>
        <p:txBody>
          <a:bodyPr lIns="0" tIns="0" rIns="0" bIns="0">
            <a:noAutofit/>
          </a:bodyPr>
          <a:lstStyle/>
          <a:p>
            <a:pPr indent="0" algn="ctr">
              <a:lnSpc>
                <a:spcPct val="115000"/>
              </a:lnSpc>
              <a:defRPr>
                <a:latin typeface="Arial"/>
              </a:defRPr>
            </a:pPr>
            <a:r>
              <a:rPr sz="1100" b="1" dirty="0">
                <a:solidFill>
                  <a:srgbClr val="FFFFFF"/>
                </a:solidFill>
              </a:rPr>
              <a:t>Πα</a:t>
            </a:r>
            <a:r>
              <a:rPr sz="1100" b="1" dirty="0" err="1">
                <a:solidFill>
                  <a:srgbClr val="FFFFFF"/>
                </a:solidFill>
              </a:rPr>
              <a:t>ιδ</a:t>
            </a:r>
            <a:r>
              <a:rPr sz="1100" b="1" dirty="0">
                <a:solidFill>
                  <a:srgbClr val="FFFFFF"/>
                </a:solidFill>
              </a:rPr>
              <a:t>αγωγική και μάθηση </a:t>
            </a:r>
            <a:r>
              <a:rPr sz="1000" dirty="0">
                <a:solidFill>
                  <a:srgbClr val="FBECA1"/>
                </a:solidFill>
              </a:rPr>
              <a:t>Νέες/εναλλακτικές διαδικασίες μάθησης και μαθησιακά περιβάλλοντα</a:t>
            </a:r>
          </a:p>
        </p:txBody>
      </p:sp>
      <p:sp>
        <p:nvSpPr>
          <p:cNvPr id="11" name="Прямоугольник 8">
            <a:extLst>
              <a:ext uri="{FF2B5EF4-FFF2-40B4-BE49-F238E27FC236}">
                <a16:creationId xmlns:a16="http://schemas.microsoft.com/office/drawing/2014/main" id="{804BAA70-D4E2-E4A2-217A-F269A2B084B9}"/>
              </a:ext>
            </a:extLst>
          </p:cNvPr>
          <p:cNvSpPr/>
          <p:nvPr/>
        </p:nvSpPr>
        <p:spPr>
          <a:xfrm>
            <a:off x="5564886" y="3255264"/>
            <a:ext cx="1100328" cy="560832"/>
          </a:xfrm>
          <a:prstGeom prst="rect">
            <a:avLst/>
          </a:prstGeom>
          <a:solidFill>
            <a:srgbClr val="313063"/>
          </a:solidFill>
        </p:spPr>
        <p:txBody>
          <a:bodyPr lIns="0" tIns="0" rIns="0" bIns="0">
            <a:noAutofit/>
          </a:bodyPr>
          <a:lstStyle/>
          <a:p>
            <a:pPr indent="0" algn="ctr">
              <a:lnSpc>
                <a:spcPct val="106000"/>
              </a:lnSpc>
              <a:defRPr sz="1100" b="1">
                <a:solidFill>
                  <a:srgbClr val="FFFFFF"/>
                </a:solidFill>
                <a:latin typeface="Arial"/>
              </a:defRPr>
            </a:pPr>
            <a:r>
              <a:t>Όραμα, ήθος, ηγεσία και συντονισμός</a:t>
            </a:r>
          </a:p>
        </p:txBody>
      </p:sp>
      <p:sp>
        <p:nvSpPr>
          <p:cNvPr id="12" name="Google Shape;89;p1">
            <a:extLst>
              <a:ext uri="{FF2B5EF4-FFF2-40B4-BE49-F238E27FC236}">
                <a16:creationId xmlns:a16="http://schemas.microsoft.com/office/drawing/2014/main" id="{4357F9F5-4CD0-5D7F-D2A7-E6A5AD511389}"/>
              </a:ext>
            </a:extLst>
          </p:cNvPr>
          <p:cNvSpPr txBox="1">
            <a:spLocks/>
          </p:cNvSpPr>
          <p:nvPr/>
        </p:nvSpPr>
        <p:spPr>
          <a:xfrm>
            <a:off x="622300" y="384345"/>
            <a:ext cx="10756900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4400"/>
              <a:defRPr sz="4400"/>
            </a:pPr>
            <a:r>
              <a:rPr lang="el-GR" sz="3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Ολιστική Σχολική Προσέγγιση – </a:t>
            </a:r>
            <a:r>
              <a:rPr lang="en-GB" sz="3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Whole School Approach (WSA) </a:t>
            </a:r>
          </a:p>
        </p:txBody>
      </p:sp>
    </p:spTree>
    <p:extLst>
      <p:ext uri="{BB962C8B-B14F-4D97-AF65-F5344CB8AC3E}">
        <p14:creationId xmlns:p14="http://schemas.microsoft.com/office/powerpoint/2010/main" val="4078682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" name="Google Shape;97;p2">
            <a:extLst>
              <a:ext uri="{FF2B5EF4-FFF2-40B4-BE49-F238E27FC236}">
                <a16:creationId xmlns:a16="http://schemas.microsoft.com/office/drawing/2014/main" id="{5A444F72-3334-5429-F9AD-0113801F39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None/>
            </a:pPr>
            <a:r>
              <a:rPr lang="el-GR" sz="2800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ΟΡΑΜΑ ΓΙΑ ΤΟ ΣΧΟΛΕΙΟ</a:t>
            </a:r>
            <a:endParaRPr sz="2800" b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98;p2">
            <a:extLst>
              <a:ext uri="{FF2B5EF4-FFF2-40B4-BE49-F238E27FC236}">
                <a16:creationId xmlns:a16="http://schemas.microsoft.com/office/drawing/2014/main" id="{F5408EF7-798A-1258-39FD-7265C4EAD79C}"/>
              </a:ext>
            </a:extLst>
          </p:cNvPr>
          <p:cNvSpPr txBox="1"/>
          <p:nvPr/>
        </p:nvSpPr>
        <p:spPr>
          <a:xfrm>
            <a:off x="838200" y="2466794"/>
            <a:ext cx="10515600" cy="1092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l-GR" sz="2600" dirty="0"/>
              <a:t>Τι θέλουμε να επιτύχουμε με την εκπαίδευσή μας σε σχέση με την αειφορία;</a:t>
            </a:r>
            <a:endParaRPr lang="el-GR"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DC506BB0-4DD0-175D-82D6-9D8B3BC21283}"/>
              </a:ext>
            </a:extLst>
          </p:cNvPr>
          <p:cNvSpPr txBox="1"/>
          <p:nvPr/>
        </p:nvSpPr>
        <p:spPr>
          <a:xfrm>
            <a:off x="838200" y="3556362"/>
            <a:ext cx="10515600" cy="1177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l-GR" sz="2600" dirty="0"/>
              <a:t>Με ποιους τρόπους μπορεί το σχολείο μας να συμβάλει στην αειφορία;</a:t>
            </a:r>
            <a:endParaRPr lang="el-GR"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89;p1">
            <a:extLst>
              <a:ext uri="{FF2B5EF4-FFF2-40B4-BE49-F238E27FC236}">
                <a16:creationId xmlns:a16="http://schemas.microsoft.com/office/drawing/2014/main" id="{6E394AAF-61C6-3AF3-26FE-94449C6573DC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7576611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l-GR" sz="4400" dirty="0"/>
              <a:t>Ολιστική Σχολική Προσέγγιση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188265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" name="Google Shape;105;p3">
            <a:extLst>
              <a:ext uri="{FF2B5EF4-FFF2-40B4-BE49-F238E27FC236}">
                <a16:creationId xmlns:a16="http://schemas.microsoft.com/office/drawing/2014/main" id="{B5C825BA-C9BE-3346-A642-E67634CAB4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None/>
            </a:pPr>
            <a:r>
              <a:rPr lang="el-GR" sz="2800" u="sng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ΑΝΑΛΥΤΙΚΟ ΠΡΟΓΡΑΜΜΑ</a:t>
            </a:r>
            <a:endParaRPr sz="2800" b="1" u="sng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06;p3">
            <a:extLst>
              <a:ext uri="{FF2B5EF4-FFF2-40B4-BE49-F238E27FC236}">
                <a16:creationId xmlns:a16="http://schemas.microsoft.com/office/drawing/2014/main" id="{6B1D27CE-4F61-FDA5-0D2C-0F3912F6D566}"/>
              </a:ext>
            </a:extLst>
          </p:cNvPr>
          <p:cNvSpPr txBox="1"/>
          <p:nvPr/>
        </p:nvSpPr>
        <p:spPr>
          <a:xfrm>
            <a:off x="838199" y="2748861"/>
            <a:ext cx="10772955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l-GR" sz="2600" dirty="0"/>
              <a:t>Τι διδάσκονται οι μαθητές σε σχέση με θέματα γύρω από την αειφορία;</a:t>
            </a:r>
            <a:endParaRPr lang="el-GR"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07;p3">
            <a:extLst>
              <a:ext uri="{FF2B5EF4-FFF2-40B4-BE49-F238E27FC236}">
                <a16:creationId xmlns:a16="http://schemas.microsoft.com/office/drawing/2014/main" id="{856D23A9-B271-4D24-2903-C1807904D114}"/>
              </a:ext>
            </a:extLst>
          </p:cNvPr>
          <p:cNvSpPr txBox="1"/>
          <p:nvPr/>
        </p:nvSpPr>
        <p:spPr>
          <a:xfrm>
            <a:off x="838199" y="3767369"/>
            <a:ext cx="10772955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l-GR" sz="2600" dirty="0"/>
              <a:t>Πώς μπορεί η εκπαίδευση για την αειφόρο ανάπτυξη να ενσωματωθεί στο αναλυτικό πρόγραμμα και να αντικατοπτρίζεται μέσα από αυτό;</a:t>
            </a:r>
            <a:endParaRPr lang="el-GR"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08;p3">
            <a:extLst>
              <a:ext uri="{FF2B5EF4-FFF2-40B4-BE49-F238E27FC236}">
                <a16:creationId xmlns:a16="http://schemas.microsoft.com/office/drawing/2014/main" id="{7CD7AD5A-7FA3-D35E-564D-4BA4D574BAE9}"/>
              </a:ext>
            </a:extLst>
          </p:cNvPr>
          <p:cNvSpPr txBox="1"/>
          <p:nvPr/>
        </p:nvSpPr>
        <p:spPr>
          <a:xfrm>
            <a:off x="838200" y="4920815"/>
            <a:ext cx="10772955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l-GR" sz="2600" dirty="0"/>
              <a:t>Ποια θέματα σχετικά με την αειφορία μπορούν να ενσωματωθούν στο αναλυτικό πρόγραμμα;</a:t>
            </a:r>
            <a:endParaRPr lang="el-GR"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89;p1">
            <a:extLst>
              <a:ext uri="{FF2B5EF4-FFF2-40B4-BE49-F238E27FC236}">
                <a16:creationId xmlns:a16="http://schemas.microsoft.com/office/drawing/2014/main" id="{8F5FF003-ECE3-E4CD-8AD6-49C28F01FED9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7512442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l-GR" sz="4400" dirty="0"/>
              <a:t>Ολιστική Σχολική Προσέγγιση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3721133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" name="Google Shape;114;p4">
            <a:extLst>
              <a:ext uri="{FF2B5EF4-FFF2-40B4-BE49-F238E27FC236}">
                <a16:creationId xmlns:a16="http://schemas.microsoft.com/office/drawing/2014/main" id="{835AAC94-D643-A976-5040-4897AFE554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</a:pPr>
            <a:r>
              <a:rPr lang="el-GR" sz="2800" b="1" u="sng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ΠΑΙΔΑΓΩΓΙΚΗ </a:t>
            </a:r>
            <a:r>
              <a:rPr lang="el-GR" sz="2800" u="sng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ΚΑΙ ΜΑΘΗΣΗ</a:t>
            </a:r>
            <a:endParaRPr sz="2800" b="1" u="sng" dirty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15;p4">
            <a:extLst>
              <a:ext uri="{FF2B5EF4-FFF2-40B4-BE49-F238E27FC236}">
                <a16:creationId xmlns:a16="http://schemas.microsoft.com/office/drawing/2014/main" id="{5E755462-19ED-315E-ADF9-34BB0DA1F2CC}"/>
              </a:ext>
            </a:extLst>
          </p:cNvPr>
          <p:cNvSpPr txBox="1"/>
          <p:nvPr/>
        </p:nvSpPr>
        <p:spPr>
          <a:xfrm>
            <a:off x="838200" y="2562045"/>
            <a:ext cx="10772955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Ποιες</a:t>
            </a:r>
            <a:r>
              <a:rPr sz="2600" dirty="0"/>
              <a:t> </a:t>
            </a:r>
            <a:r>
              <a:rPr sz="2600" dirty="0" err="1"/>
              <a:t>μέθοδοι</a:t>
            </a:r>
            <a:r>
              <a:rPr sz="2600" dirty="0"/>
              <a:t> </a:t>
            </a:r>
            <a:r>
              <a:rPr sz="2600" dirty="0" err="1"/>
              <a:t>διδ</a:t>
            </a:r>
            <a:r>
              <a:rPr sz="2600" dirty="0"/>
              <a:t>ασκαλίας χρησιμοποιούνται;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116;p4">
            <a:extLst>
              <a:ext uri="{FF2B5EF4-FFF2-40B4-BE49-F238E27FC236}">
                <a16:creationId xmlns:a16="http://schemas.microsoft.com/office/drawing/2014/main" id="{953E19D6-4916-C8E6-1116-BA608102684D}"/>
              </a:ext>
            </a:extLst>
          </p:cNvPr>
          <p:cNvSpPr txBox="1"/>
          <p:nvPr/>
        </p:nvSpPr>
        <p:spPr>
          <a:xfrm>
            <a:off x="838200" y="3298464"/>
            <a:ext cx="10772955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Ποιες</a:t>
            </a:r>
            <a:r>
              <a:rPr sz="2600" dirty="0"/>
              <a:t> </a:t>
            </a:r>
            <a:r>
              <a:rPr sz="2600" dirty="0" err="1"/>
              <a:t>το</a:t>
            </a:r>
            <a:r>
              <a:rPr sz="2600" dirty="0"/>
              <a:t>ποκεντρικές</a:t>
            </a:r>
            <a:r>
              <a:rPr lang="el-GR" sz="2600" dirty="0"/>
              <a:t> (</a:t>
            </a:r>
            <a:r>
              <a:rPr lang="en-GB" sz="2600" dirty="0"/>
              <a:t>place-based)</a:t>
            </a:r>
            <a:r>
              <a:rPr sz="2600" dirty="0"/>
              <a:t>, βιωματικές, </a:t>
            </a:r>
            <a:r>
              <a:rPr lang="el-GR" sz="2600" dirty="0"/>
              <a:t>διερευνητικές (</a:t>
            </a:r>
            <a:r>
              <a:rPr lang="en-GB" sz="2600" dirty="0"/>
              <a:t>inquiry- based) </a:t>
            </a:r>
            <a:r>
              <a:rPr lang="el-GR" sz="2600" dirty="0"/>
              <a:t>μέθοδοι</a:t>
            </a:r>
            <a:r>
              <a:rPr sz="2600" dirty="0"/>
              <a:t> μάθησης μπορούν να </a:t>
            </a:r>
            <a:r>
              <a:rPr lang="el-GR" sz="2600" dirty="0"/>
              <a:t>εισαχθούν</a:t>
            </a:r>
            <a:r>
              <a:rPr sz="2600" dirty="0"/>
              <a:t> και </a:t>
            </a:r>
            <a:r>
              <a:rPr lang="el-GR" sz="2600" dirty="0"/>
              <a:t>με ποιο τρόπο</a:t>
            </a:r>
            <a:r>
              <a:rPr sz="2600" dirty="0"/>
              <a:t>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17;p4">
            <a:extLst>
              <a:ext uri="{FF2B5EF4-FFF2-40B4-BE49-F238E27FC236}">
                <a16:creationId xmlns:a16="http://schemas.microsoft.com/office/drawing/2014/main" id="{0E25D533-B06D-3E87-EE42-723F3108ED16}"/>
              </a:ext>
            </a:extLst>
          </p:cNvPr>
          <p:cNvSpPr txBox="1"/>
          <p:nvPr/>
        </p:nvSpPr>
        <p:spPr>
          <a:xfrm>
            <a:off x="838199" y="4356637"/>
            <a:ext cx="10772955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Πώς</a:t>
            </a:r>
            <a:r>
              <a:rPr sz="2600" dirty="0"/>
              <a:t> μπ</a:t>
            </a:r>
            <a:r>
              <a:rPr sz="2600" dirty="0" err="1"/>
              <a:t>ορούν</a:t>
            </a:r>
            <a:r>
              <a:rPr sz="2600" dirty="0"/>
              <a:t> να </a:t>
            </a:r>
            <a:r>
              <a:rPr sz="2600" dirty="0" err="1"/>
              <a:t>χρησιμο</a:t>
            </a:r>
            <a:r>
              <a:rPr sz="2600" dirty="0"/>
              <a:t>ποιηθούν οι σχολικοί χώροι (εκτός από την τάξη) στη διαδικασία μάθησης;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89;p1">
            <a:extLst>
              <a:ext uri="{FF2B5EF4-FFF2-40B4-BE49-F238E27FC236}">
                <a16:creationId xmlns:a16="http://schemas.microsoft.com/office/drawing/2014/main" id="{E1E9CD3F-2AC3-5972-5C8A-772EC47EA8B3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7512442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l-GR" sz="4400" dirty="0"/>
              <a:t>Ολιστική Σχολική Προσέγγιση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1005441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9" name="Google Shape;123;p5">
            <a:extLst>
              <a:ext uri="{FF2B5EF4-FFF2-40B4-BE49-F238E27FC236}">
                <a16:creationId xmlns:a16="http://schemas.microsoft.com/office/drawing/2014/main" id="{A67EC213-C6B6-D4FA-9C42-9C25737F4B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1212902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pPr>
            <a:r>
              <a:rPr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ΘΕΣΜΙΚΕΣ ΠΡΑΚΤΙΚΕΣ (</a:t>
            </a:r>
            <a:r>
              <a:rPr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δι</a:t>
            </a:r>
            <a:r>
              <a:rPr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αχείριση </a:t>
            </a:r>
            <a:r>
              <a:rPr lang="el-G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και λειτουργία σχολικών κτιρίων</a:t>
            </a:r>
            <a:r>
              <a:rPr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2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Google Shape;124;p5">
            <a:extLst>
              <a:ext uri="{FF2B5EF4-FFF2-40B4-BE49-F238E27FC236}">
                <a16:creationId xmlns:a16="http://schemas.microsoft.com/office/drawing/2014/main" id="{2D7EC1BB-A688-1CEE-D458-EC37B4ECB132}"/>
              </a:ext>
            </a:extLst>
          </p:cNvPr>
          <p:cNvSpPr txBox="1"/>
          <p:nvPr/>
        </p:nvSpPr>
        <p:spPr>
          <a:xfrm>
            <a:off x="838200" y="2562045"/>
            <a:ext cx="11212902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Ποιες</a:t>
            </a:r>
            <a:r>
              <a:rPr sz="2600" dirty="0"/>
              <a:t> </a:t>
            </a:r>
            <a:r>
              <a:rPr sz="2600" u="sng" dirty="0"/>
              <a:t>πρα</a:t>
            </a:r>
            <a:r>
              <a:rPr sz="2600" u="sng" dirty="0" err="1"/>
              <a:t>κτικές</a:t>
            </a:r>
            <a:r>
              <a:rPr sz="2600" dirty="0"/>
              <a:t> </a:t>
            </a:r>
            <a:r>
              <a:rPr sz="2600" dirty="0" err="1"/>
              <a:t>εφ</a:t>
            </a:r>
            <a:r>
              <a:rPr sz="2600" dirty="0"/>
              <a:t>αρμόζει το σχολείο για να συμβάλει στ</a:t>
            </a:r>
            <a:r>
              <a:rPr lang="el-GR" sz="2600" dirty="0"/>
              <a:t>ην αειφορία</a:t>
            </a:r>
            <a:r>
              <a:rPr sz="2600" dirty="0"/>
              <a:t>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25;p5">
            <a:extLst>
              <a:ext uri="{FF2B5EF4-FFF2-40B4-BE49-F238E27FC236}">
                <a16:creationId xmlns:a16="http://schemas.microsoft.com/office/drawing/2014/main" id="{F9E7032C-F143-B5E2-36EC-310B6770822E}"/>
              </a:ext>
            </a:extLst>
          </p:cNvPr>
          <p:cNvSpPr txBox="1"/>
          <p:nvPr/>
        </p:nvSpPr>
        <p:spPr>
          <a:xfrm>
            <a:off x="838200" y="3298464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Τι</a:t>
            </a:r>
            <a:r>
              <a:rPr sz="2600" dirty="0"/>
              <a:t> </a:t>
            </a:r>
            <a:r>
              <a:rPr sz="2600" dirty="0" err="1"/>
              <a:t>είδους</a:t>
            </a:r>
            <a:r>
              <a:rPr sz="2600" dirty="0"/>
              <a:t> </a:t>
            </a:r>
            <a:r>
              <a:rPr sz="2600" u="sng" dirty="0"/>
              <a:t>π</a:t>
            </a:r>
            <a:r>
              <a:rPr sz="2600" u="sng" dirty="0" err="1"/>
              <a:t>ολιτικές</a:t>
            </a:r>
            <a:r>
              <a:rPr sz="2600" dirty="0"/>
              <a:t> </a:t>
            </a:r>
            <a:r>
              <a:rPr sz="2600" dirty="0" err="1"/>
              <a:t>εφ</a:t>
            </a:r>
            <a:r>
              <a:rPr sz="2600" dirty="0"/>
              <a:t>αρμόζει το σχολείο που συμβάλλουν στη</a:t>
            </a:r>
            <a:r>
              <a:rPr lang="el-GR" sz="2600" dirty="0"/>
              <a:t>ν αειφορία</a:t>
            </a:r>
            <a:r>
              <a:rPr sz="2600" dirty="0"/>
              <a:t>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6;p5">
            <a:extLst>
              <a:ext uri="{FF2B5EF4-FFF2-40B4-BE49-F238E27FC236}">
                <a16:creationId xmlns:a16="http://schemas.microsoft.com/office/drawing/2014/main" id="{730365C5-96FB-D4B7-B654-6C3E50A381C6}"/>
              </a:ext>
            </a:extLst>
          </p:cNvPr>
          <p:cNvSpPr txBox="1"/>
          <p:nvPr/>
        </p:nvSpPr>
        <p:spPr>
          <a:xfrm>
            <a:off x="838199" y="4169821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Πώς</a:t>
            </a:r>
            <a:r>
              <a:rPr sz="2600" dirty="0"/>
              <a:t> μπ</a:t>
            </a:r>
            <a:r>
              <a:rPr sz="2600" dirty="0" err="1"/>
              <a:t>ορεί</a:t>
            </a:r>
            <a:r>
              <a:rPr sz="2600" dirty="0"/>
              <a:t> </a:t>
            </a:r>
            <a:r>
              <a:rPr sz="2600" dirty="0" err="1"/>
              <a:t>το</a:t>
            </a:r>
            <a:r>
              <a:rPr sz="2600" dirty="0"/>
              <a:t> </a:t>
            </a:r>
            <a:r>
              <a:rPr sz="2600" dirty="0" err="1"/>
              <a:t>σχολείο</a:t>
            </a:r>
            <a:r>
              <a:rPr sz="2600" dirty="0"/>
              <a:t> να </a:t>
            </a:r>
            <a:r>
              <a:rPr sz="2600" dirty="0" err="1"/>
              <a:t>γίνει</a:t>
            </a:r>
            <a:r>
              <a:rPr sz="2600" dirty="0"/>
              <a:t> π</a:t>
            </a:r>
            <a:r>
              <a:rPr sz="2600" dirty="0" err="1"/>
              <a:t>ιο</a:t>
            </a:r>
            <a:r>
              <a:rPr sz="2600" dirty="0"/>
              <a:t> </a:t>
            </a:r>
            <a:r>
              <a:rPr lang="el-GR" sz="2600" dirty="0"/>
              <a:t>αειφόρο</a:t>
            </a:r>
            <a:r>
              <a:rPr sz="2600" dirty="0"/>
              <a:t>; Και π</a:t>
            </a:r>
            <a:r>
              <a:rPr sz="2600" dirty="0" err="1"/>
              <a:t>ώς</a:t>
            </a:r>
            <a:r>
              <a:rPr sz="2600" dirty="0"/>
              <a:t> μπ</a:t>
            </a:r>
            <a:r>
              <a:rPr sz="2600" dirty="0" err="1"/>
              <a:t>ορούν</a:t>
            </a:r>
            <a:r>
              <a:rPr sz="2600" dirty="0"/>
              <a:t> </a:t>
            </a:r>
            <a:r>
              <a:rPr sz="2600" dirty="0" err="1"/>
              <a:t>όλοι</a:t>
            </a:r>
            <a:r>
              <a:rPr sz="2600" dirty="0"/>
              <a:t> </a:t>
            </a:r>
            <a:r>
              <a:rPr sz="2600" dirty="0" err="1"/>
              <a:t>όσοι</a:t>
            </a:r>
            <a:r>
              <a:rPr sz="2600" dirty="0"/>
              <a:t> </a:t>
            </a:r>
            <a:r>
              <a:rPr sz="2600" dirty="0" err="1"/>
              <a:t>εργάζοντ</a:t>
            </a:r>
            <a:r>
              <a:rPr sz="2600" dirty="0"/>
              <a:t>αι στο σχολείο να συνεισφέρουν </a:t>
            </a:r>
            <a:r>
              <a:rPr lang="el-GR" sz="2600" dirty="0"/>
              <a:t>προς </a:t>
            </a:r>
            <a:r>
              <a:rPr sz="2600" dirty="0" err="1"/>
              <a:t>το</a:t>
            </a:r>
            <a:r>
              <a:rPr sz="2600" dirty="0"/>
              <a:t> </a:t>
            </a:r>
            <a:r>
              <a:rPr sz="2600" dirty="0" err="1"/>
              <a:t>σκο</a:t>
            </a:r>
            <a:r>
              <a:rPr sz="2600" dirty="0"/>
              <a:t>πό</a:t>
            </a:r>
            <a:r>
              <a:rPr lang="el-GR" sz="2600" dirty="0"/>
              <a:t> αυτό</a:t>
            </a:r>
            <a:r>
              <a:rPr sz="2600" dirty="0"/>
              <a:t>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89;p1">
            <a:extLst>
              <a:ext uri="{FF2B5EF4-FFF2-40B4-BE49-F238E27FC236}">
                <a16:creationId xmlns:a16="http://schemas.microsoft.com/office/drawing/2014/main" id="{A7DED6A2-9A79-6E03-9794-BD1882C65402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7512442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l-GR" sz="4400" dirty="0"/>
              <a:t>Ολιστική Σχολική Προσέγγιση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3377246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8" name="Google Shape;132;p6">
            <a:extLst>
              <a:ext uri="{FF2B5EF4-FFF2-40B4-BE49-F238E27FC236}">
                <a16:creationId xmlns:a16="http://schemas.microsoft.com/office/drawing/2014/main" id="{3F06DBB2-BDE2-8643-88B6-AE9BEFA0C4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>
                <a:solidFill>
                  <a:srgbClr val="FF0000"/>
                </a:solidFill>
              </a:defRPr>
            </a:pPr>
            <a:r>
              <a:rPr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ΑΝ</a:t>
            </a:r>
            <a:r>
              <a:rPr lang="el-G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ΠΤΥΞΗ ΙΚΑΝΟΤ</a:t>
            </a:r>
            <a:r>
              <a:rPr lang="el-G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Η</a:t>
            </a:r>
            <a:r>
              <a:rPr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ΤΩΝ (επα</a:t>
            </a:r>
            <a:r>
              <a:rPr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γγελμ</a:t>
            </a:r>
            <a:r>
              <a:rPr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ατική ανάπτυξη)</a:t>
            </a:r>
            <a:endParaRPr sz="28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Google Shape;133;p6">
            <a:extLst>
              <a:ext uri="{FF2B5EF4-FFF2-40B4-BE49-F238E27FC236}">
                <a16:creationId xmlns:a16="http://schemas.microsoft.com/office/drawing/2014/main" id="{D04304BA-EBEE-3BE5-D617-76D857D98F55}"/>
              </a:ext>
            </a:extLst>
          </p:cNvPr>
          <p:cNvSpPr txBox="1"/>
          <p:nvPr/>
        </p:nvSpPr>
        <p:spPr>
          <a:xfrm>
            <a:off x="838200" y="2562044"/>
            <a:ext cx="10712570" cy="99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4193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Πώς</a:t>
            </a:r>
            <a:r>
              <a:rPr sz="2600" dirty="0"/>
              <a:t> μπ</a:t>
            </a:r>
            <a:r>
              <a:rPr sz="2600" dirty="0" err="1"/>
              <a:t>ορούν</a:t>
            </a:r>
            <a:r>
              <a:rPr sz="2600" dirty="0"/>
              <a:t> </a:t>
            </a:r>
            <a:r>
              <a:rPr sz="2600" dirty="0" err="1"/>
              <a:t>όλοι</a:t>
            </a:r>
            <a:r>
              <a:rPr sz="2600" dirty="0"/>
              <a:t> </a:t>
            </a:r>
            <a:r>
              <a:rPr sz="2600" dirty="0" err="1"/>
              <a:t>οι</a:t>
            </a:r>
            <a:r>
              <a:rPr sz="2600" dirty="0"/>
              <a:t> </a:t>
            </a:r>
            <a:r>
              <a:rPr sz="2600" dirty="0" err="1"/>
              <a:t>άνθρω</a:t>
            </a:r>
            <a:r>
              <a:rPr sz="2600" dirty="0"/>
              <a:t>ποι που εργάζονται στο σχολείο να </a:t>
            </a:r>
            <a:r>
              <a:rPr lang="el-GR" sz="2600" dirty="0"/>
              <a:t>στηρίξουν</a:t>
            </a:r>
            <a:r>
              <a:rPr sz="2600" dirty="0"/>
              <a:t> τη</a:t>
            </a:r>
            <a:r>
              <a:rPr lang="el-GR" sz="2600" dirty="0"/>
              <a:t> </a:t>
            </a:r>
            <a:r>
              <a:rPr sz="2600" dirty="0" err="1"/>
              <a:t>μάθηση</a:t>
            </a:r>
            <a:r>
              <a:rPr sz="2600" dirty="0"/>
              <a:t> </a:t>
            </a:r>
            <a:r>
              <a:rPr lang="el-GR" sz="2600" dirty="0"/>
              <a:t>και τις </a:t>
            </a:r>
            <a:r>
              <a:rPr sz="2600" dirty="0"/>
              <a:t>πρα</a:t>
            </a:r>
            <a:r>
              <a:rPr sz="2600" dirty="0" err="1"/>
              <a:t>κτικές</a:t>
            </a:r>
            <a:r>
              <a:rPr lang="el-GR" sz="2600" dirty="0"/>
              <a:t> που υποστηρίζουν την αειφορία</a:t>
            </a:r>
            <a:r>
              <a:rPr sz="2600" dirty="0"/>
              <a:t>; 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4;p6">
            <a:extLst>
              <a:ext uri="{FF2B5EF4-FFF2-40B4-BE49-F238E27FC236}">
                <a16:creationId xmlns:a16="http://schemas.microsoft.com/office/drawing/2014/main" id="{E4CEA2CA-9805-EF64-08E3-9E95F68B022A}"/>
              </a:ext>
            </a:extLst>
          </p:cNvPr>
          <p:cNvSpPr txBox="1"/>
          <p:nvPr/>
        </p:nvSpPr>
        <p:spPr>
          <a:xfrm>
            <a:off x="838200" y="3832585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2600" dirty="0" err="1"/>
              <a:t>Τι</a:t>
            </a:r>
            <a:r>
              <a:rPr sz="2600" dirty="0"/>
              <a:t> </a:t>
            </a:r>
            <a:r>
              <a:rPr sz="2600" dirty="0" err="1"/>
              <a:t>είδους</a:t>
            </a:r>
            <a:r>
              <a:rPr sz="2600" dirty="0"/>
              <a:t> </a:t>
            </a:r>
            <a:r>
              <a:rPr sz="2600" dirty="0" err="1"/>
              <a:t>γνώσεις</a:t>
            </a:r>
            <a:r>
              <a:rPr sz="2600" dirty="0"/>
              <a:t>, </a:t>
            </a:r>
            <a:r>
              <a:rPr sz="2600" dirty="0" err="1"/>
              <a:t>ικ</a:t>
            </a:r>
            <a:r>
              <a:rPr sz="2600" dirty="0"/>
              <a:t>ανότητες και δεξιότητες πρέπει να αποκτήσουν; 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89;p1">
            <a:extLst>
              <a:ext uri="{FF2B5EF4-FFF2-40B4-BE49-F238E27FC236}">
                <a16:creationId xmlns:a16="http://schemas.microsoft.com/office/drawing/2014/main" id="{30E99472-6453-C3DE-B217-F9625D2C66DF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7512442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l-GR" sz="4400" dirty="0"/>
              <a:t>Ολιστική Σχολική Προσέγγιση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3048029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1" name="Google Shape;89;p1">
            <a:extLst>
              <a:ext uri="{FF2B5EF4-FFF2-40B4-BE49-F238E27FC236}">
                <a16:creationId xmlns:a16="http://schemas.microsoft.com/office/drawing/2014/main" id="{30E99472-6453-C3DE-B217-F9625D2C66DF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7512442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l-GR" sz="4400" dirty="0"/>
              <a:t>Ολιστική Σχολική Προσέγγιση</a:t>
            </a:r>
            <a:endParaRPr lang="en-GB" sz="4400" dirty="0"/>
          </a:p>
        </p:txBody>
      </p:sp>
      <p:sp>
        <p:nvSpPr>
          <p:cNvPr id="13" name="Google Shape;140;p7">
            <a:extLst>
              <a:ext uri="{FF2B5EF4-FFF2-40B4-BE49-F238E27FC236}">
                <a16:creationId xmlns:a16="http://schemas.microsoft.com/office/drawing/2014/main" id="{FB6B62A3-E002-84DA-446C-94F02CE507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86347"/>
            <a:ext cx="10515600" cy="68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800"/>
              <a:buNone/>
            </a:pPr>
            <a:r>
              <a:rPr lang="el-GR" sz="2800" b="1" u="sng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ΚΟΙΝΟΤΗΤΑ</a:t>
            </a:r>
            <a:r>
              <a:rPr lang="en-GB" sz="2800" b="1" u="sng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l-GR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ΔΙΑΣΥΝΔΕΣΕΙΣ</a:t>
            </a:r>
            <a:r>
              <a:rPr lang="en-GB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l-GR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σχολικό περιβάλλον</a:t>
            </a:r>
            <a:r>
              <a:rPr lang="en-GB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2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Google Shape;141;p7">
            <a:extLst>
              <a:ext uri="{FF2B5EF4-FFF2-40B4-BE49-F238E27FC236}">
                <a16:creationId xmlns:a16="http://schemas.microsoft.com/office/drawing/2014/main" id="{C44DC663-E711-E322-5161-E72A1B4E4600}"/>
              </a:ext>
            </a:extLst>
          </p:cNvPr>
          <p:cNvSpPr txBox="1"/>
          <p:nvPr/>
        </p:nvSpPr>
        <p:spPr>
          <a:xfrm>
            <a:off x="838200" y="2562044"/>
            <a:ext cx="10807700" cy="99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Με ποιο</a:t>
            </a:r>
            <a:r>
              <a:rPr lang="el-GR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υς τρόπους μπορεί το σχολείο να διασυνδεθεί με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l-GR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ενδιαφερόμενους</a:t>
            </a: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στην τοπική του κοινότητα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(</a:t>
            </a:r>
            <a:r>
              <a:rPr lang="el-GR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π.χ.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γονείς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γεωργούς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επιχειρήσεις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l-G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κτλ</a:t>
            </a: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.)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42;p7">
            <a:extLst>
              <a:ext uri="{FF2B5EF4-FFF2-40B4-BE49-F238E27FC236}">
                <a16:creationId xmlns:a16="http://schemas.microsoft.com/office/drawing/2014/main" id="{854CE95C-27F4-BDB3-0263-E677F08C71A6}"/>
              </a:ext>
            </a:extLst>
          </p:cNvPr>
          <p:cNvSpPr txBox="1"/>
          <p:nvPr/>
        </p:nvSpPr>
        <p:spPr>
          <a:xfrm>
            <a:off x="838200" y="3685670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l-GR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Τι δίκτυο μπορεί να σχηματίσει το σχολείο με το τοπικό του περιβάλλον προκειμένου να συμβάλει στη μάθηση και εξάσκηση</a:t>
            </a:r>
            <a:r>
              <a:rPr lang="en-GB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l-GR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για την αειφορία;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7626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1132</TotalTime>
  <Words>529</Words>
  <Application>Microsoft Office PowerPoint</Application>
  <PresentationFormat>Widescreen</PresentationFormat>
  <Paragraphs>68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Titillium Web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food for the future</dc:title>
  <dc:creator>Petros and Miretta Malioti</dc:creator>
  <cp:lastModifiedBy>Petros and Miretta Malioti</cp:lastModifiedBy>
  <cp:revision>15</cp:revision>
  <dcterms:created xsi:type="dcterms:W3CDTF">2022-07-20T20:15:59Z</dcterms:created>
  <dcterms:modified xsi:type="dcterms:W3CDTF">2022-11-07T21:07:55Z</dcterms:modified>
</cp:coreProperties>
</file>